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7"/>
  </p:notesMasterIdLst>
  <p:sldIdLst>
    <p:sldId id="256" r:id="rId2"/>
    <p:sldId id="259" r:id="rId3"/>
    <p:sldId id="262" r:id="rId4"/>
    <p:sldId id="275" r:id="rId5"/>
    <p:sldId id="264" r:id="rId6"/>
    <p:sldId id="344" r:id="rId7"/>
    <p:sldId id="343" r:id="rId8"/>
    <p:sldId id="342" r:id="rId9"/>
    <p:sldId id="345" r:id="rId10"/>
    <p:sldId id="348" r:id="rId11"/>
    <p:sldId id="349" r:id="rId12"/>
    <p:sldId id="350" r:id="rId13"/>
    <p:sldId id="346" r:id="rId14"/>
    <p:sldId id="347" r:id="rId15"/>
    <p:sldId id="266" r:id="rId16"/>
  </p:sldIdLst>
  <p:sldSz cx="95758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 userDrawn="1">
          <p15:clr>
            <a:srgbClr val="9AA0A6"/>
          </p15:clr>
        </p15:guide>
        <p15:guide id="2" pos="470" userDrawn="1">
          <p15:clr>
            <a:srgbClr val="9AA0A6"/>
          </p15:clr>
        </p15:guide>
        <p15:guide id="3" pos="3016" userDrawn="1">
          <p15:clr>
            <a:srgbClr val="9AA0A6"/>
          </p15:clr>
        </p15:guide>
        <p15:guide id="4" pos="5562" userDrawn="1">
          <p15:clr>
            <a:srgbClr val="9AA0A6"/>
          </p15:clr>
        </p15:guide>
        <p15:guide id="5" orient="horz" pos="2900" userDrawn="1">
          <p15:clr>
            <a:srgbClr val="9AA0A6"/>
          </p15:clr>
        </p15:guide>
        <p15:guide id="6" orient="horz" pos="615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93014F-941F-48A9-B486-9C3045C90A5D}">
  <a:tblStyle styleId="{7893014F-941F-48A9-B486-9C3045C90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90" y="702"/>
      </p:cViewPr>
      <p:guideLst>
        <p:guide orient="horz" pos="340"/>
        <p:guide pos="470"/>
        <p:guide pos="3016"/>
        <p:guide pos="5562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1742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822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2857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14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454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1" name="Google Shape;15991;g893074c141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2" name="Google Shape;15992;g893074c141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2" name="Google Shape;16342;g893074c141_1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3" name="Google Shape;16343;g893074c141_1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4" name="Google Shape;15484;g893074c141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5" name="Google Shape;15485;g893074c141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453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037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4" name="Google Shape;15174;g893074c141_1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5" name="Google Shape;15175;g893074c141_1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372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4" name="Google Shape;15204;g893074c141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8125" y="685800"/>
            <a:ext cx="638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5" name="Google Shape;15205;g893074c141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75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26997" y="1005125"/>
            <a:ext cx="2928976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26856" y="3224750"/>
            <a:ext cx="2928976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08894" y="-188049"/>
            <a:ext cx="3847366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34517" y="3466610"/>
            <a:ext cx="1803243" cy="1609401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987505" y="461848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739716" y="39234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95691" y="1191416"/>
            <a:ext cx="342801" cy="3939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9" name="Google Shape;479;p2"/>
          <p:cNvSpPr/>
          <p:nvPr/>
        </p:nvSpPr>
        <p:spPr>
          <a:xfrm>
            <a:off x="7687425" y="3783865"/>
            <a:ext cx="1888375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incipal idea 2">
  <p:cSld name="CUSTOM_20"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33"/>
          <p:cNvSpPr/>
          <p:nvPr/>
        </p:nvSpPr>
        <p:spPr>
          <a:xfrm rot="-7200012">
            <a:off x="-1841841" y="3487712"/>
            <a:ext cx="3417290" cy="2927928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061" name="Google Shape;13061;p33"/>
          <p:cNvSpPr/>
          <p:nvPr/>
        </p:nvSpPr>
        <p:spPr>
          <a:xfrm rot="-5400000">
            <a:off x="7410949" y="-924145"/>
            <a:ext cx="2781626" cy="272741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062" name="Google Shape;13062;p33"/>
          <p:cNvGrpSpPr/>
          <p:nvPr/>
        </p:nvGrpSpPr>
        <p:grpSpPr>
          <a:xfrm flipH="1">
            <a:off x="7803911" y="4044062"/>
            <a:ext cx="1861909" cy="1118873"/>
            <a:chOff x="4560800" y="2780575"/>
            <a:chExt cx="421775" cy="265425"/>
          </a:xfrm>
        </p:grpSpPr>
        <p:sp>
          <p:nvSpPr>
            <p:cNvPr id="13063" name="Google Shape;13063;p3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4" name="Google Shape;13064;p3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1" name="Google Shape;13081;p3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2" name="Google Shape;13082;p3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2" name="Google Shape;13102;p3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3" name="Google Shape;13103;p3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5" name="Google Shape;13125;p3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6" name="Google Shape;13126;p3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0" name="Google Shape;13150;p3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1" name="Google Shape;13151;p3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9" name="Google Shape;13159;p3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0" name="Google Shape;13160;p3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0" name="Google Shape;13170;p3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1" name="Google Shape;13171;p3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4" name="Google Shape;13184;p3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5" name="Google Shape;13185;p3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0" name="Google Shape;13200;p3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1" name="Google Shape;13201;p3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2" name="Google Shape;13252;p3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3" name="Google Shape;13253;p3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8" name="Google Shape;13268;p3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9" name="Google Shape;13269;p3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8" name="Google Shape;13288;p3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9" name="Google Shape;13289;p3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8" name="Google Shape;13298;p3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9" name="Google Shape;13299;p3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6" name="Google Shape;13316;p3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7" name="Google Shape;13317;p3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1" name="Google Shape;13331;p3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2" name="Google Shape;13332;p3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7" name="Google Shape;13337;p3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3338" name="Google Shape;13338;p33"/>
          <p:cNvSpPr/>
          <p:nvPr/>
        </p:nvSpPr>
        <p:spPr>
          <a:xfrm rot="5400000">
            <a:off x="1626892" y="4448628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39" name="Google Shape;13339;p33"/>
          <p:cNvSpPr/>
          <p:nvPr/>
        </p:nvSpPr>
        <p:spPr>
          <a:xfrm rot="5400000" flipH="1">
            <a:off x="8981463" y="1854978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0" name="Google Shape;13340;p33"/>
          <p:cNvSpPr/>
          <p:nvPr/>
        </p:nvSpPr>
        <p:spPr>
          <a:xfrm rot="4815172">
            <a:off x="-1754674" y="-1393233"/>
            <a:ext cx="3099704" cy="3511807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1" name="Google Shape;13341;p33"/>
          <p:cNvSpPr/>
          <p:nvPr/>
        </p:nvSpPr>
        <p:spPr>
          <a:xfrm rot="1991266" flipH="1">
            <a:off x="440310" y="1773063"/>
            <a:ext cx="586555" cy="45828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2" name="Google Shape;13342;p33"/>
          <p:cNvSpPr/>
          <p:nvPr/>
        </p:nvSpPr>
        <p:spPr>
          <a:xfrm rot="644044" flipH="1">
            <a:off x="1233852" y="4057563"/>
            <a:ext cx="280445" cy="21912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343" name="Google Shape;13343;p33"/>
          <p:cNvSpPr txBox="1">
            <a:spLocks noGrp="1"/>
          </p:cNvSpPr>
          <p:nvPr>
            <p:ph type="title"/>
          </p:nvPr>
        </p:nvSpPr>
        <p:spPr>
          <a:xfrm>
            <a:off x="754052" y="1491850"/>
            <a:ext cx="8067800" cy="22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5754" y="4103627"/>
            <a:ext cx="9767317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9810" y="-5"/>
            <a:ext cx="1888396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783045" y="-1126321"/>
            <a:ext cx="2882849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742552" y="740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51478" y="107552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36626" y="1980625"/>
            <a:ext cx="5369585" cy="1255937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655303" y="3193668"/>
            <a:ext cx="2637619" cy="303071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713903" y="12"/>
            <a:ext cx="1861909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29578" y="1976937"/>
            <a:ext cx="886577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68229" y="321040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393" name="Google Shape;14393;p37"/>
          <p:cNvSpPr/>
          <p:nvPr/>
        </p:nvSpPr>
        <p:spPr>
          <a:xfrm flipH="1">
            <a:off x="7273621" y="44783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504368" y="-182997"/>
            <a:ext cx="1876203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9084037" y="-183011"/>
            <a:ext cx="944253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735550" y="4615050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643741" y="3533877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7006048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64600" y="1820773"/>
            <a:ext cx="538266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724088" y="4063624"/>
            <a:ext cx="1616687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"/>
          <p:cNvSpPr txBox="1">
            <a:spLocks noGrp="1"/>
          </p:cNvSpPr>
          <p:nvPr>
            <p:ph type="title"/>
          </p:nvPr>
        </p:nvSpPr>
        <p:spPr>
          <a:xfrm>
            <a:off x="5502184" y="1865550"/>
            <a:ext cx="3326711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2" name="Google Shape;482;p3"/>
          <p:cNvSpPr txBox="1">
            <a:spLocks noGrp="1"/>
          </p:cNvSpPr>
          <p:nvPr>
            <p:ph type="title" idx="2" hasCustomPrompt="1"/>
          </p:nvPr>
        </p:nvSpPr>
        <p:spPr>
          <a:xfrm>
            <a:off x="5603189" y="1252838"/>
            <a:ext cx="919566" cy="51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3" name="Google Shape;483;p3"/>
          <p:cNvSpPr txBox="1">
            <a:spLocks noGrp="1"/>
          </p:cNvSpPr>
          <p:nvPr>
            <p:ph type="subTitle" idx="1"/>
          </p:nvPr>
        </p:nvSpPr>
        <p:spPr>
          <a:xfrm>
            <a:off x="5502184" y="2799750"/>
            <a:ext cx="3326711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"/>
          <p:cNvSpPr/>
          <p:nvPr/>
        </p:nvSpPr>
        <p:spPr>
          <a:xfrm rot="10800000" flipH="1">
            <a:off x="1" y="3203972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5" name="Google Shape;485;p3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486" name="Google Shape;486;p3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744" name="Google Shape;744;p3"/>
          <p:cNvSpPr/>
          <p:nvPr/>
        </p:nvSpPr>
        <p:spPr>
          <a:xfrm rot="5400000" flipH="1">
            <a:off x="543790" y="3460151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5" name="Google Shape;745;p3"/>
          <p:cNvSpPr/>
          <p:nvPr/>
        </p:nvSpPr>
        <p:spPr>
          <a:xfrm rot="5400000" flipH="1">
            <a:off x="8393740" y="449492"/>
            <a:ext cx="496898" cy="4257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6" name="Google Shape;746;p3"/>
          <p:cNvSpPr/>
          <p:nvPr/>
        </p:nvSpPr>
        <p:spPr>
          <a:xfrm rot="5400000" flipH="1">
            <a:off x="7953885" y="3823988"/>
            <a:ext cx="2561723" cy="294350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"/>
          <p:cNvSpPr/>
          <p:nvPr/>
        </p:nvSpPr>
        <p:spPr>
          <a:xfrm>
            <a:off x="-1297482" y="4165764"/>
            <a:ext cx="2887154" cy="2185425"/>
          </a:xfrm>
          <a:custGeom>
            <a:avLst/>
            <a:gdLst/>
            <a:ahLst/>
            <a:cxnLst/>
            <a:rect l="l" t="t" r="r" b="b"/>
            <a:pathLst>
              <a:path w="9898" h="7846" extrusionOk="0">
                <a:moveTo>
                  <a:pt x="4627" y="0"/>
                </a:moveTo>
                <a:cubicBezTo>
                  <a:pt x="4131" y="0"/>
                  <a:pt x="3652" y="260"/>
                  <a:pt x="3396" y="701"/>
                </a:cubicBezTo>
                <a:cubicBezTo>
                  <a:pt x="3192" y="1024"/>
                  <a:pt x="2988" y="1460"/>
                  <a:pt x="2868" y="2078"/>
                </a:cubicBezTo>
                <a:cubicBezTo>
                  <a:pt x="2552" y="3541"/>
                  <a:pt x="1231" y="4040"/>
                  <a:pt x="703" y="4679"/>
                </a:cubicBezTo>
                <a:cubicBezTo>
                  <a:pt x="204" y="5242"/>
                  <a:pt x="0" y="6788"/>
                  <a:pt x="1990" y="7526"/>
                </a:cubicBezTo>
                <a:cubicBezTo>
                  <a:pt x="2572" y="7739"/>
                  <a:pt x="3235" y="7846"/>
                  <a:pt x="3920" y="7846"/>
                </a:cubicBezTo>
                <a:cubicBezTo>
                  <a:pt x="5586" y="7846"/>
                  <a:pt x="7380" y="7218"/>
                  <a:pt x="8436" y="5973"/>
                </a:cubicBezTo>
                <a:cubicBezTo>
                  <a:pt x="9898" y="4244"/>
                  <a:pt x="8612" y="2718"/>
                  <a:pt x="7937" y="2339"/>
                </a:cubicBezTo>
                <a:cubicBezTo>
                  <a:pt x="7909" y="2339"/>
                  <a:pt x="6446" y="1636"/>
                  <a:pt x="6067" y="933"/>
                </a:cubicBezTo>
                <a:cubicBezTo>
                  <a:pt x="5828" y="581"/>
                  <a:pt x="5504" y="202"/>
                  <a:pt x="5012" y="54"/>
                </a:cubicBezTo>
                <a:cubicBezTo>
                  <a:pt x="4885" y="18"/>
                  <a:pt x="4755" y="0"/>
                  <a:pt x="4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9" name="Google Shape;749;p4"/>
          <p:cNvSpPr txBox="1">
            <a:spLocks noGrp="1"/>
          </p:cNvSpPr>
          <p:nvPr>
            <p:ph type="body" idx="1"/>
          </p:nvPr>
        </p:nvSpPr>
        <p:spPr>
          <a:xfrm>
            <a:off x="754000" y="1460700"/>
            <a:ext cx="80678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0" name="Google Shape;750;p4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51" name="Google Shape;751;p4"/>
          <p:cNvGrpSpPr/>
          <p:nvPr/>
        </p:nvGrpSpPr>
        <p:grpSpPr>
          <a:xfrm flipH="1">
            <a:off x="8687728" y="-342486"/>
            <a:ext cx="944253" cy="1575190"/>
            <a:chOff x="5052950" y="2452900"/>
            <a:chExt cx="213900" cy="373675"/>
          </a:xfrm>
        </p:grpSpPr>
        <p:sp>
          <p:nvSpPr>
            <p:cNvPr id="752" name="Google Shape;752;p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43" name="Google Shape;1043;p4"/>
          <p:cNvSpPr/>
          <p:nvPr/>
        </p:nvSpPr>
        <p:spPr>
          <a:xfrm rot="5400000" flipH="1">
            <a:off x="9069115" y="1313971"/>
            <a:ext cx="343650" cy="2944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4" name="Google Shape;1044;p4"/>
          <p:cNvSpPr/>
          <p:nvPr/>
        </p:nvSpPr>
        <p:spPr>
          <a:xfrm rot="5400000" flipH="1">
            <a:off x="240200" y="3714013"/>
            <a:ext cx="420427" cy="483083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"/>
          <p:cNvSpPr/>
          <p:nvPr/>
        </p:nvSpPr>
        <p:spPr>
          <a:xfrm>
            <a:off x="-296547" y="-97650"/>
            <a:ext cx="4911249" cy="535283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7" name="Google Shape;1047;p5"/>
          <p:cNvSpPr txBox="1">
            <a:spLocks noGrp="1"/>
          </p:cNvSpPr>
          <p:nvPr>
            <p:ph type="title"/>
          </p:nvPr>
        </p:nvSpPr>
        <p:spPr>
          <a:xfrm>
            <a:off x="754000" y="1812450"/>
            <a:ext cx="2455527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5"/>
          <p:cNvSpPr txBox="1">
            <a:spLocks noGrp="1"/>
          </p:cNvSpPr>
          <p:nvPr>
            <p:ph type="body" idx="1"/>
          </p:nvPr>
        </p:nvSpPr>
        <p:spPr>
          <a:xfrm>
            <a:off x="5212889" y="1397225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5"/>
          <p:cNvSpPr txBox="1">
            <a:spLocks noGrp="1"/>
          </p:cNvSpPr>
          <p:nvPr>
            <p:ph type="subTitle" idx="2"/>
          </p:nvPr>
        </p:nvSpPr>
        <p:spPr>
          <a:xfrm>
            <a:off x="5212889" y="1097225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5"/>
          <p:cNvSpPr txBox="1">
            <a:spLocks noGrp="1"/>
          </p:cNvSpPr>
          <p:nvPr>
            <p:ph type="body" idx="3"/>
          </p:nvPr>
        </p:nvSpPr>
        <p:spPr>
          <a:xfrm>
            <a:off x="5212889" y="2985900"/>
            <a:ext cx="3021655" cy="10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600">
                <a:solidFill>
                  <a:srgbClr val="756458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●"/>
              <a:defRPr sz="1200">
                <a:solidFill>
                  <a:srgbClr val="756458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200"/>
              <a:buChar char="○"/>
              <a:defRPr sz="1200">
                <a:solidFill>
                  <a:srgbClr val="756458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200"/>
              <a:buChar char="■"/>
              <a:defRPr sz="12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051" name="Google Shape;1051;p5"/>
          <p:cNvSpPr txBox="1">
            <a:spLocks noGrp="1"/>
          </p:cNvSpPr>
          <p:nvPr>
            <p:ph type="subTitle" idx="4"/>
          </p:nvPr>
        </p:nvSpPr>
        <p:spPr>
          <a:xfrm>
            <a:off x="5212889" y="2685900"/>
            <a:ext cx="3021655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52" name="Google Shape;1052;p5"/>
          <p:cNvGrpSpPr/>
          <p:nvPr/>
        </p:nvGrpSpPr>
        <p:grpSpPr>
          <a:xfrm rot="-5400000">
            <a:off x="8753533" y="-203129"/>
            <a:ext cx="1685528" cy="1486239"/>
            <a:chOff x="3986575" y="2932600"/>
            <a:chExt cx="399850" cy="336675"/>
          </a:xfrm>
        </p:grpSpPr>
        <p:sp>
          <p:nvSpPr>
            <p:cNvPr id="1053" name="Google Shape;1053;p5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50" name="Google Shape;1650;p5"/>
          <p:cNvSpPr/>
          <p:nvPr/>
        </p:nvSpPr>
        <p:spPr>
          <a:xfrm flipH="1">
            <a:off x="8125969" y="4035825"/>
            <a:ext cx="1821333" cy="1723634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8319631" y="524144"/>
            <a:ext cx="1830221" cy="724413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9767" y="2976301"/>
            <a:ext cx="9915344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7"/>
          <p:cNvSpPr txBox="1">
            <a:spLocks noGrp="1"/>
          </p:cNvSpPr>
          <p:nvPr>
            <p:ph type="body" idx="1"/>
          </p:nvPr>
        </p:nvSpPr>
        <p:spPr>
          <a:xfrm>
            <a:off x="754000" y="1712850"/>
            <a:ext cx="3769058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15" name="Google Shape;1915;p7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40339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6" name="Google Shape;1916;p7"/>
          <p:cNvSpPr/>
          <p:nvPr/>
        </p:nvSpPr>
        <p:spPr>
          <a:xfrm>
            <a:off x="7669655" y="-46525"/>
            <a:ext cx="1985933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17" name="Google Shape;1917;p7"/>
          <p:cNvGrpSpPr/>
          <p:nvPr/>
        </p:nvGrpSpPr>
        <p:grpSpPr>
          <a:xfrm rot="10800000" flipH="1">
            <a:off x="7332570" y="4155624"/>
            <a:ext cx="2296071" cy="1200546"/>
            <a:chOff x="4465450" y="2268625"/>
            <a:chExt cx="520125" cy="284800"/>
          </a:xfrm>
        </p:grpSpPr>
        <p:sp>
          <p:nvSpPr>
            <p:cNvPr id="1918" name="Google Shape;1918;p7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9798" y="-76199"/>
            <a:ext cx="312200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8" name="Google Shape;2408;p8"/>
          <p:cNvSpPr/>
          <p:nvPr/>
        </p:nvSpPr>
        <p:spPr>
          <a:xfrm>
            <a:off x="7419910" y="3099400"/>
            <a:ext cx="2155889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54052" y="1360900"/>
            <a:ext cx="80678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584989" y="2601700"/>
            <a:ext cx="4821202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90189" y="486064"/>
            <a:ext cx="944253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473299" y="4422425"/>
            <a:ext cx="359878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4" name="Google Shape;2704;p8"/>
          <p:cNvSpPr/>
          <p:nvPr/>
        </p:nvSpPr>
        <p:spPr>
          <a:xfrm flipH="1">
            <a:off x="9006865" y="2638102"/>
            <a:ext cx="440280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1" y="3214297"/>
            <a:ext cx="2569752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6" name="Google Shape;2706;p8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511987" y="3690402"/>
            <a:ext cx="359876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344071" y="4155624"/>
            <a:ext cx="2296071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54000" y="316965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3760261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54000" y="2209575"/>
            <a:ext cx="3760261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958837" y="-320025"/>
            <a:ext cx="2232608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825751" y="4150406"/>
            <a:ext cx="1765122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958825" y="3702033"/>
            <a:ext cx="1616959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54000" y="3998400"/>
            <a:ext cx="8067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50423" y="-13823"/>
            <a:ext cx="1529163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3" y="-60036"/>
            <a:ext cx="944253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481007" y="3319724"/>
            <a:ext cx="3125399" cy="1765323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4000" y="540000"/>
            <a:ext cx="8067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4000" y="1415900"/>
            <a:ext cx="80678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79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efícios do Champignon para a saúde - Veja suas propriedades - Alimentos:  Benefícios e Propriedades">
            <a:extLst>
              <a:ext uri="{FF2B5EF4-FFF2-40B4-BE49-F238E27FC236}">
                <a16:creationId xmlns:a16="http://schemas.microsoft.com/office/drawing/2014/main" id="{BC66FFDF-92A0-4363-9795-B332C903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4182" y="171749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702" name="Google Shape;14702;p41"/>
          <p:cNvSpPr/>
          <p:nvPr/>
        </p:nvSpPr>
        <p:spPr>
          <a:xfrm>
            <a:off x="16425" y="0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3" name="Google Shape;14703;p41"/>
          <p:cNvSpPr/>
          <p:nvPr/>
        </p:nvSpPr>
        <p:spPr>
          <a:xfrm>
            <a:off x="7556678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704" name="Google Shape;14704;p41"/>
          <p:cNvSpPr txBox="1">
            <a:spLocks noGrp="1"/>
          </p:cNvSpPr>
          <p:nvPr>
            <p:ph type="ctrTitle"/>
          </p:nvPr>
        </p:nvSpPr>
        <p:spPr>
          <a:xfrm>
            <a:off x="5589160" y="1005125"/>
            <a:ext cx="307954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Mush Sensors</a:t>
            </a:r>
            <a:endParaRPr b="1" dirty="0"/>
          </a:p>
        </p:txBody>
      </p:sp>
      <p:sp>
        <p:nvSpPr>
          <p:cNvPr id="14705" name="Google Shape;14705;p41"/>
          <p:cNvSpPr txBox="1">
            <a:spLocks noGrp="1"/>
          </p:cNvSpPr>
          <p:nvPr>
            <p:ph type="subTitle" idx="1"/>
          </p:nvPr>
        </p:nvSpPr>
        <p:spPr>
          <a:xfrm>
            <a:off x="55890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dirty="0"/>
              <a:t>Soluções para controle de umidade e temperatura</a:t>
            </a:r>
            <a:endParaRPr dirty="0"/>
          </a:p>
        </p:txBody>
      </p:sp>
      <p:sp>
        <p:nvSpPr>
          <p:cNvPr id="14706" name="Google Shape;14706;p41"/>
          <p:cNvSpPr/>
          <p:nvPr/>
        </p:nvSpPr>
        <p:spPr>
          <a:xfrm>
            <a:off x="16426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48699" y="3502896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878840" y="4629380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681510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Chegamos no próximo passo! Dominando o comando SELECT">
            <a:extLst>
              <a:ext uri="{FF2B5EF4-FFF2-40B4-BE49-F238E27FC236}">
                <a16:creationId xmlns:a16="http://schemas.microsoft.com/office/drawing/2014/main" id="{51C4593B-75A9-41E2-87E4-D8CC6D8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366" y="978668"/>
            <a:ext cx="5597955" cy="315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Banco de dados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088187" y="3535824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Inserções e consultas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460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7637898-4B3A-4484-B371-494561E1C3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0" t="4314" r="46588" b="36300"/>
          <a:stretch/>
        </p:blipFill>
        <p:spPr>
          <a:xfrm>
            <a:off x="0" y="557056"/>
            <a:ext cx="9197975" cy="40293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2352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B0CEAB0-F345-4E03-A615-3F36D992E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66" t="16441" r="56662" b="24174"/>
          <a:stretch/>
        </p:blipFill>
        <p:spPr>
          <a:xfrm>
            <a:off x="1145511" y="273659"/>
            <a:ext cx="6933364" cy="47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90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itHub - larabeatrizms/github-explorer: Pesquisa de repositórios no github  com API">
            <a:extLst>
              <a:ext uri="{FF2B5EF4-FFF2-40B4-BE49-F238E27FC236}">
                <a16:creationId xmlns:a16="http://schemas.microsoft.com/office/drawing/2014/main" id="{8ACEF6E9-E1D7-4237-AC12-A20308B0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16" y="972292"/>
            <a:ext cx="5038479" cy="27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GitHub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Repositório do projeto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326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B76672-5C52-4D16-BD6A-D992AA488D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19619" r="53683" b="24392"/>
          <a:stretch/>
        </p:blipFill>
        <p:spPr>
          <a:xfrm>
            <a:off x="964301" y="1708181"/>
            <a:ext cx="3246826" cy="1809490"/>
          </a:xfrm>
          <a:prstGeom prst="rect">
            <a:avLst/>
          </a:prstGeom>
        </p:spPr>
      </p:pic>
      <p:sp>
        <p:nvSpPr>
          <p:cNvPr id="15208" name="Google Shape;15208;p47"/>
          <p:cNvSpPr/>
          <p:nvPr/>
        </p:nvSpPr>
        <p:spPr>
          <a:xfrm>
            <a:off x="-645567" y="-18682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API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Gráfico em tempo real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943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5475;p47">
            <a:extLst>
              <a:ext uri="{FF2B5EF4-FFF2-40B4-BE49-F238E27FC236}">
                <a16:creationId xmlns:a16="http://schemas.microsoft.com/office/drawing/2014/main" id="{84B52C4D-06B3-4A5C-8AA1-D59C8207DC48}"/>
              </a:ext>
            </a:extLst>
          </p:cNvPr>
          <p:cNvSpPr/>
          <p:nvPr/>
        </p:nvSpPr>
        <p:spPr>
          <a:xfrm rot="11010541" flipH="1">
            <a:off x="-4794214" y="-1058688"/>
            <a:ext cx="11304611" cy="6812886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BEFC4179-88F1-4C0A-9FA2-61298204B4FE}"/>
              </a:ext>
            </a:extLst>
          </p:cNvPr>
          <p:cNvSpPr txBox="1"/>
          <p:nvPr/>
        </p:nvSpPr>
        <p:spPr>
          <a:xfrm>
            <a:off x="330200" y="1623060"/>
            <a:ext cx="4884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2"/>
                </a:solidFill>
                <a:latin typeface="Bahnschrift SemiBold" panose="020B0502040204020203" pitchFamily="34" charset="0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Google Shape;15189;p44"/>
          <p:cNvSpPr txBox="1">
            <a:spLocks noGrp="1"/>
          </p:cNvSpPr>
          <p:nvPr>
            <p:ph type="title"/>
          </p:nvPr>
        </p:nvSpPr>
        <p:spPr>
          <a:xfrm>
            <a:off x="935900" y="1550814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Champignon</a:t>
            </a:r>
            <a:r>
              <a:rPr lang="en" b="1" dirty="0"/>
              <a:t>!</a:t>
            </a:r>
            <a:endParaRPr b="1" dirty="0"/>
          </a:p>
        </p:txBody>
      </p:sp>
      <p:sp>
        <p:nvSpPr>
          <p:cNvPr id="15190" name="Google Shape;15190;p44"/>
          <p:cNvSpPr txBox="1">
            <a:spLocks noGrp="1"/>
          </p:cNvSpPr>
          <p:nvPr>
            <p:ph type="subTitle" idx="1"/>
          </p:nvPr>
        </p:nvSpPr>
        <p:spPr>
          <a:xfrm>
            <a:off x="2572011" y="2518117"/>
            <a:ext cx="4431778" cy="12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pt-BR" sz="2400" dirty="0"/>
              <a:t>Por que investir nesse mercado?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benefícios para a saúde dos cogumelos">
            <a:extLst>
              <a:ext uri="{FF2B5EF4-FFF2-40B4-BE49-F238E27FC236}">
                <a16:creationId xmlns:a16="http://schemas.microsoft.com/office/drawing/2014/main" id="{B2C320EC-972F-40F2-9EF6-9EBA7B386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9552" y="456369"/>
            <a:ext cx="66675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457056" y="-186263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534903" y="1780206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 dirty="0"/>
              <a:t>Contexto do tema</a:t>
            </a:r>
            <a:endParaRPr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873746" y="2557613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" dirty="0"/>
              <a:t>Os desafios do cultivo de cogumelos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Google Shape;16345;p60"/>
          <p:cNvSpPr txBox="1">
            <a:spLocks noGrp="1"/>
          </p:cNvSpPr>
          <p:nvPr>
            <p:ph type="title"/>
          </p:nvPr>
        </p:nvSpPr>
        <p:spPr>
          <a:xfrm>
            <a:off x="2347125" y="583200"/>
            <a:ext cx="4881550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4800" b="1" dirty="0">
                <a:latin typeface="Arial" panose="020B0604020202020204" pitchFamily="34" charset="0"/>
                <a:ea typeface="Calibri" panose="020F0502020204030204" pitchFamily="34" charset="0"/>
              </a:rPr>
              <a:t>Problemática</a:t>
            </a:r>
            <a:endParaRPr sz="4800" dirty="0"/>
          </a:p>
        </p:txBody>
      </p:sp>
      <p:sp>
        <p:nvSpPr>
          <p:cNvPr id="3" name="Google Shape;15475;p47">
            <a:extLst>
              <a:ext uri="{FF2B5EF4-FFF2-40B4-BE49-F238E27FC236}">
                <a16:creationId xmlns:a16="http://schemas.microsoft.com/office/drawing/2014/main" id="{8BA0F7CF-E428-42DC-8183-66FC7D31ED17}"/>
              </a:ext>
            </a:extLst>
          </p:cNvPr>
          <p:cNvSpPr/>
          <p:nvPr/>
        </p:nvSpPr>
        <p:spPr>
          <a:xfrm rot="17206753" flipH="1">
            <a:off x="2187442" y="-393677"/>
            <a:ext cx="4451177" cy="6549611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2AA5433-8B23-4957-AEE7-01CFC60D43C0}"/>
              </a:ext>
            </a:extLst>
          </p:cNvPr>
          <p:cNvSpPr txBox="1"/>
          <p:nvPr/>
        </p:nvSpPr>
        <p:spPr>
          <a:xfrm>
            <a:off x="2347125" y="2340001"/>
            <a:ext cx="5947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Pequenos e médios produtores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</a:rPr>
              <a:t>Negócio familiar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Poucos funcionários para muitas tarefas </a:t>
            </a:r>
          </a:p>
          <a:p>
            <a:pPr marL="342900" indent="-342900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  <a:latin typeface="Open Sans"/>
                <a:ea typeface="Calibri" panose="020F0502020204030204" pitchFamily="34" charset="0"/>
              </a:rPr>
              <a:t>Falta de otimização de tempo</a:t>
            </a:r>
            <a:endParaRPr lang="pt-BR" sz="1800" dirty="0">
              <a:solidFill>
                <a:schemeClr val="tx1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8" name="Google Shape;15488;p49"/>
          <p:cNvGrpSpPr/>
          <p:nvPr/>
        </p:nvGrpSpPr>
        <p:grpSpPr>
          <a:xfrm flipH="1">
            <a:off x="192903" y="14773"/>
            <a:ext cx="9144199" cy="5173108"/>
            <a:chOff x="240175" y="838925"/>
            <a:chExt cx="7121650" cy="4028900"/>
          </a:xfrm>
        </p:grpSpPr>
        <p:sp>
          <p:nvSpPr>
            <p:cNvPr id="15489" name="Google Shape;15489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0" name="Google Shape;15490;p49"/>
            <p:cNvSpPr/>
            <p:nvPr/>
          </p:nvSpPr>
          <p:spPr>
            <a:xfrm>
              <a:off x="240175" y="838925"/>
              <a:ext cx="7121650" cy="4028900"/>
            </a:xfrm>
            <a:custGeom>
              <a:avLst/>
              <a:gdLst/>
              <a:ahLst/>
              <a:cxnLst/>
              <a:rect l="l" t="t" r="r" b="b"/>
              <a:pathLst>
                <a:path w="284866" h="161156" extrusionOk="0">
                  <a:moveTo>
                    <a:pt x="78475" y="10879"/>
                  </a:moveTo>
                  <a:cubicBezTo>
                    <a:pt x="94079" y="10879"/>
                    <a:pt x="108230" y="15507"/>
                    <a:pt x="114535" y="25121"/>
                  </a:cubicBezTo>
                  <a:cubicBezTo>
                    <a:pt x="133813" y="54604"/>
                    <a:pt x="130562" y="65055"/>
                    <a:pt x="128258" y="103219"/>
                  </a:cubicBezTo>
                  <a:cubicBezTo>
                    <a:pt x="126522" y="131840"/>
                    <a:pt x="99581" y="141893"/>
                    <a:pt x="75466" y="141893"/>
                  </a:cubicBezTo>
                  <a:cubicBezTo>
                    <a:pt x="57838" y="141893"/>
                    <a:pt x="41720" y="136521"/>
                    <a:pt x="38062" y="129101"/>
                  </a:cubicBezTo>
                  <a:cubicBezTo>
                    <a:pt x="30347" y="113239"/>
                    <a:pt x="27261" y="108445"/>
                    <a:pt x="22385" y="95319"/>
                  </a:cubicBezTo>
                  <a:cubicBezTo>
                    <a:pt x="17673" y="82543"/>
                    <a:pt x="16459" y="64541"/>
                    <a:pt x="17488" y="51353"/>
                  </a:cubicBezTo>
                  <a:cubicBezTo>
                    <a:pt x="19503" y="25011"/>
                    <a:pt x="51207" y="10879"/>
                    <a:pt x="78475" y="10879"/>
                  </a:cubicBezTo>
                  <a:close/>
                  <a:moveTo>
                    <a:pt x="0" y="1"/>
                  </a:moveTo>
                  <a:lnTo>
                    <a:pt x="0" y="161155"/>
                  </a:lnTo>
                  <a:lnTo>
                    <a:pt x="284866" y="161155"/>
                  </a:lnTo>
                  <a:lnTo>
                    <a:pt x="284866" y="1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91" name="Google Shape;15491;p49"/>
          <p:cNvSpPr txBox="1">
            <a:spLocks noGrp="1"/>
          </p:cNvSpPr>
          <p:nvPr>
            <p:ph type="title"/>
          </p:nvPr>
        </p:nvSpPr>
        <p:spPr>
          <a:xfrm>
            <a:off x="935900" y="626055"/>
            <a:ext cx="3852000" cy="71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 dirty="0"/>
              <a:t>Solução proposta!</a:t>
            </a:r>
            <a:endParaRPr sz="3200" b="1" dirty="0"/>
          </a:p>
        </p:txBody>
      </p:sp>
      <p:sp>
        <p:nvSpPr>
          <p:cNvPr id="15492" name="Google Shape;15492;p49"/>
          <p:cNvSpPr txBox="1">
            <a:spLocks noGrp="1"/>
          </p:cNvSpPr>
          <p:nvPr>
            <p:ph type="body" idx="1"/>
          </p:nvPr>
        </p:nvSpPr>
        <p:spPr>
          <a:xfrm>
            <a:off x="755915" y="1601529"/>
            <a:ext cx="40464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Sensor de temperatura e umidade com IOT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Gráfico em tempo real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Segurança para os cogumelos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Otimização de tempo</a:t>
            </a:r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indent="-285750"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800" dirty="0"/>
              <a:t>Portabilidade</a:t>
            </a:r>
          </a:p>
        </p:txBody>
      </p:sp>
      <p:sp>
        <p:nvSpPr>
          <p:cNvPr id="15493" name="Google Shape;15493;p49"/>
          <p:cNvSpPr/>
          <p:nvPr/>
        </p:nvSpPr>
        <p:spPr>
          <a:xfrm>
            <a:off x="7539708" y="-46525"/>
            <a:ext cx="1896382" cy="1759366"/>
          </a:xfrm>
          <a:custGeom>
            <a:avLst/>
            <a:gdLst/>
            <a:ahLst/>
            <a:cxnLst/>
            <a:rect l="l" t="t" r="r" b="b"/>
            <a:pathLst>
              <a:path w="16844" h="15627" extrusionOk="0">
                <a:moveTo>
                  <a:pt x="148" y="0"/>
                </a:moveTo>
                <a:cubicBezTo>
                  <a:pt x="57" y="1027"/>
                  <a:pt x="1" y="2081"/>
                  <a:pt x="1" y="3136"/>
                </a:cubicBezTo>
                <a:cubicBezTo>
                  <a:pt x="57" y="6587"/>
                  <a:pt x="204" y="10749"/>
                  <a:pt x="3101" y="13118"/>
                </a:cubicBezTo>
                <a:cubicBezTo>
                  <a:pt x="5450" y="15041"/>
                  <a:pt x="8775" y="15626"/>
                  <a:pt x="11831" y="15626"/>
                </a:cubicBezTo>
                <a:cubicBezTo>
                  <a:pt x="12359" y="15626"/>
                  <a:pt x="12879" y="15609"/>
                  <a:pt x="13385" y="15578"/>
                </a:cubicBezTo>
                <a:cubicBezTo>
                  <a:pt x="14495" y="15494"/>
                  <a:pt x="15669" y="15346"/>
                  <a:pt x="16843" y="15142"/>
                </a:cubicBezTo>
                <a:lnTo>
                  <a:pt x="16843" y="0"/>
                </a:ln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494" name="Google Shape;15494;p49"/>
          <p:cNvGrpSpPr/>
          <p:nvPr/>
        </p:nvGrpSpPr>
        <p:grpSpPr>
          <a:xfrm rot="10800000" flipH="1">
            <a:off x="7217824" y="4155624"/>
            <a:ext cx="2192535" cy="1200546"/>
            <a:chOff x="4465450" y="2268625"/>
            <a:chExt cx="520125" cy="284800"/>
          </a:xfrm>
        </p:grpSpPr>
        <p:sp>
          <p:nvSpPr>
            <p:cNvPr id="15495" name="Google Shape;15495;p49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6" name="Google Shape;15496;p49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7" name="Google Shape;15497;p49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8" name="Google Shape;15498;p49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99" name="Google Shape;15499;p49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0" name="Google Shape;15500;p49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1" name="Google Shape;15501;p49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2" name="Google Shape;15502;p49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3" name="Google Shape;15503;p49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4" name="Google Shape;15504;p49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5" name="Google Shape;15505;p49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6" name="Google Shape;15506;p49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7" name="Google Shape;15507;p49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8" name="Google Shape;15508;p49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09" name="Google Shape;15509;p49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0" name="Google Shape;15510;p49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1" name="Google Shape;15511;p49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2" name="Google Shape;15512;p49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3" name="Google Shape;15513;p49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4" name="Google Shape;15514;p49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5" name="Google Shape;15515;p49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6" name="Google Shape;15516;p49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7" name="Google Shape;15517;p49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8" name="Google Shape;15518;p49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19" name="Google Shape;15519;p49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0" name="Google Shape;15520;p49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1" name="Google Shape;15521;p49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2" name="Google Shape;15522;p49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3" name="Google Shape;15523;p49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4" name="Google Shape;15524;p49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5" name="Google Shape;15525;p49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6" name="Google Shape;15526;p49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7" name="Google Shape;15527;p49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8" name="Google Shape;15528;p49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29" name="Google Shape;15529;p49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0" name="Google Shape;15530;p49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1" name="Google Shape;15531;p49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2" name="Google Shape;15532;p49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3" name="Google Shape;15533;p49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4" name="Google Shape;15534;p49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5" name="Google Shape;15535;p49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6" name="Google Shape;15536;p49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7" name="Google Shape;15537;p49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8" name="Google Shape;15538;p49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39" name="Google Shape;15539;p49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0" name="Google Shape;15540;p49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1" name="Google Shape;15541;p49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2" name="Google Shape;15542;p49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3" name="Google Shape;15543;p49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4" name="Google Shape;15544;p49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5" name="Google Shape;15545;p49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6" name="Google Shape;15546;p49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7" name="Google Shape;15547;p49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8" name="Google Shape;15548;p49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49" name="Google Shape;15549;p49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0" name="Google Shape;15550;p49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1" name="Google Shape;15551;p49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2" name="Google Shape;15552;p49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3" name="Google Shape;15553;p49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4" name="Google Shape;15554;p49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5" name="Google Shape;15555;p49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6" name="Google Shape;15556;p49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7" name="Google Shape;15557;p49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8" name="Google Shape;15558;p49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59" name="Google Shape;15559;p49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0" name="Google Shape;15560;p49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1" name="Google Shape;15561;p49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2" name="Google Shape;15562;p49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3" name="Google Shape;15563;p49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4" name="Google Shape;15564;p49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5" name="Google Shape;15565;p49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6" name="Google Shape;15566;p49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7" name="Google Shape;15567;p49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8" name="Google Shape;15568;p49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69" name="Google Shape;15569;p49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0" name="Google Shape;15570;p49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1" name="Google Shape;15571;p49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2" name="Google Shape;15572;p49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3" name="Google Shape;15573;p49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4" name="Google Shape;15574;p49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5" name="Google Shape;15575;p49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6" name="Google Shape;15576;p49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7" name="Google Shape;15577;p49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8" name="Google Shape;15578;p49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79" name="Google Shape;15579;p49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0" name="Google Shape;15580;p49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1" name="Google Shape;15581;p49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2" name="Google Shape;15582;p49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3" name="Google Shape;15583;p49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4" name="Google Shape;15584;p49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5" name="Google Shape;15585;p49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6" name="Google Shape;15586;p49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7" name="Google Shape;15587;p49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8" name="Google Shape;15588;p49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89" name="Google Shape;15589;p49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0" name="Google Shape;15590;p49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1" name="Google Shape;15591;p49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2" name="Google Shape;15592;p49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3" name="Google Shape;15593;p49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4" name="Google Shape;15594;p49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5" name="Google Shape;15595;p49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6" name="Google Shape;15596;p49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7" name="Google Shape;15597;p49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8" name="Google Shape;15598;p49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99" name="Google Shape;15599;p49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0" name="Google Shape;15600;p49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1" name="Google Shape;15601;p49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2" name="Google Shape;15602;p49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3" name="Google Shape;15603;p49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4" name="Google Shape;15604;p49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5" name="Google Shape;15605;p49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6" name="Google Shape;15606;p49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7" name="Google Shape;15607;p49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8" name="Google Shape;15608;p49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09" name="Google Shape;15609;p49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0" name="Google Shape;15610;p49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1" name="Google Shape;15611;p49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2" name="Google Shape;15612;p49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3" name="Google Shape;15613;p49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4" name="Google Shape;15614;p49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5" name="Google Shape;15615;p49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6" name="Google Shape;15616;p49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7" name="Google Shape;15617;p49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8" name="Google Shape;15618;p49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19" name="Google Shape;15619;p49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0" name="Google Shape;15620;p49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1" name="Google Shape;15621;p49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2" name="Google Shape;15622;p49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3" name="Google Shape;15623;p49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4" name="Google Shape;15624;p49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5" name="Google Shape;15625;p49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6" name="Google Shape;15626;p49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7" name="Google Shape;15627;p49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8" name="Google Shape;15628;p49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29" name="Google Shape;15629;p49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0" name="Google Shape;15630;p49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1" name="Google Shape;15631;p49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2" name="Google Shape;15632;p49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3" name="Google Shape;15633;p49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4" name="Google Shape;15634;p49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5" name="Google Shape;15635;p49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6" name="Google Shape;15636;p49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7" name="Google Shape;15637;p49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8" name="Google Shape;15638;p49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39" name="Google Shape;15639;p49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0" name="Google Shape;15640;p49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1" name="Google Shape;15641;p49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2" name="Google Shape;15642;p49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3" name="Google Shape;15643;p49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4" name="Google Shape;15644;p49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5" name="Google Shape;15645;p49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6" name="Google Shape;15646;p49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7" name="Google Shape;15647;p49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8" name="Google Shape;15648;p49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49" name="Google Shape;15649;p49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0" name="Google Shape;15650;p49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1" name="Google Shape;15651;p49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2" name="Google Shape;15652;p49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3" name="Google Shape;15653;p49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4" name="Google Shape;15654;p49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5" name="Google Shape;15655;p49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6" name="Google Shape;15656;p49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7" name="Google Shape;15657;p49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8" name="Google Shape;15658;p49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59" name="Google Shape;15659;p49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0" name="Google Shape;15660;p49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1" name="Google Shape;15661;p49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2" name="Google Shape;15662;p49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3" name="Google Shape;15663;p49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4" name="Google Shape;15664;p49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5" name="Google Shape;15665;p49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6" name="Google Shape;15666;p49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7" name="Google Shape;15667;p49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8" name="Google Shape;15668;p49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69" name="Google Shape;15669;p49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0" name="Google Shape;15670;p49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1" name="Google Shape;15671;p49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2" name="Google Shape;15672;p49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3" name="Google Shape;15673;p49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4" name="Google Shape;15674;p49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5" name="Google Shape;15675;p49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6" name="Google Shape;15676;p49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7" name="Google Shape;15677;p49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8" name="Google Shape;15678;p49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79" name="Google Shape;15679;p49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0" name="Google Shape;15680;p49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1" name="Google Shape;15681;p49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2" name="Google Shape;15682;p49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3" name="Google Shape;15683;p49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4" name="Google Shape;15684;p49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5" name="Google Shape;15685;p49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6" name="Google Shape;15686;p49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7" name="Google Shape;15687;p49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8" name="Google Shape;15688;p49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89" name="Google Shape;15689;p49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0" name="Google Shape;15690;p49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1" name="Google Shape;15691;p49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2" name="Google Shape;15692;p49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3" name="Google Shape;15693;p49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4" name="Google Shape;15694;p49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5" name="Google Shape;15695;p49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6" name="Google Shape;15696;p49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7" name="Google Shape;15697;p49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8" name="Google Shape;15698;p49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99" name="Google Shape;15699;p49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0" name="Google Shape;15700;p49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1" name="Google Shape;15701;p49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2" name="Google Shape;15702;p49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3" name="Google Shape;15703;p49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4" name="Google Shape;15704;p49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5" name="Google Shape;15705;p49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6" name="Google Shape;15706;p49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7" name="Google Shape;15707;p49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8" name="Google Shape;15708;p49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09" name="Google Shape;15709;p49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0" name="Google Shape;15710;p49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1" name="Google Shape;15711;p49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2" name="Google Shape;15712;p49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3" name="Google Shape;15713;p49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4" name="Google Shape;15714;p49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5" name="Google Shape;15715;p49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6" name="Google Shape;15716;p49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7" name="Google Shape;15717;p49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8" name="Google Shape;15718;p49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19" name="Google Shape;15719;p49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0" name="Google Shape;15720;p49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1" name="Google Shape;15721;p49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2" name="Google Shape;15722;p49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3" name="Google Shape;15723;p49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4" name="Google Shape;15724;p49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5" name="Google Shape;15725;p49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6" name="Google Shape;15726;p49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7" name="Google Shape;15727;p49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8" name="Google Shape;15728;p49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29" name="Google Shape;15729;p49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0" name="Google Shape;15730;p49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1" name="Google Shape;15731;p49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2" name="Google Shape;15732;p49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3" name="Google Shape;15733;p49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4" name="Google Shape;15734;p49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5" name="Google Shape;15735;p49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6" name="Google Shape;15736;p49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7" name="Google Shape;15737;p49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8" name="Google Shape;15738;p49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39" name="Google Shape;15739;p49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0" name="Google Shape;15740;p49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1" name="Google Shape;15741;p49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2" name="Google Shape;15742;p49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3" name="Google Shape;15743;p49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4" name="Google Shape;15744;p49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5" name="Google Shape;15745;p49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6" name="Google Shape;15746;p49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7" name="Google Shape;15747;p49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8" name="Google Shape;15748;p49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49" name="Google Shape;15749;p49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0" name="Google Shape;15750;p49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1" name="Google Shape;15751;p49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2" name="Google Shape;15752;p49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3" name="Google Shape;15753;p49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4" name="Google Shape;15754;p49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5" name="Google Shape;15755;p49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6" name="Google Shape;15756;p49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7" name="Google Shape;15757;p49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8" name="Google Shape;15758;p49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59" name="Google Shape;15759;p49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0" name="Google Shape;15760;p49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1" name="Google Shape;15761;p49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2" name="Google Shape;15762;p49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3" name="Google Shape;15763;p49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4" name="Google Shape;15764;p49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5" name="Google Shape;15765;p49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6" name="Google Shape;15766;p49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7" name="Google Shape;15767;p49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8" name="Google Shape;15768;p49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69" name="Google Shape;15769;p49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0" name="Google Shape;15770;p49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1" name="Google Shape;15771;p49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2" name="Google Shape;15772;p49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3" name="Google Shape;15773;p49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4" name="Google Shape;15774;p49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5" name="Google Shape;15775;p49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6" name="Google Shape;15776;p49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7" name="Google Shape;15777;p49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8" name="Google Shape;15778;p49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79" name="Google Shape;15779;p49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0" name="Google Shape;15780;p49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1" name="Google Shape;15781;p49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2" name="Google Shape;15782;p49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3" name="Google Shape;15783;p49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4" name="Google Shape;15784;p49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5" name="Google Shape;15785;p49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6" name="Google Shape;15786;p49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7" name="Google Shape;15787;p49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8" name="Google Shape;15788;p49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89" name="Google Shape;15789;p49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0" name="Google Shape;15790;p49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1" name="Google Shape;15791;p49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2" name="Google Shape;15792;p49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3" name="Google Shape;15793;p49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4" name="Google Shape;15794;p49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5" name="Google Shape;15795;p49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6" name="Google Shape;15796;p49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7" name="Google Shape;15797;p49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8" name="Google Shape;15798;p49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99" name="Google Shape;15799;p49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0" name="Google Shape;15800;p49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1" name="Google Shape;15801;p49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2" name="Google Shape;15802;p49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3" name="Google Shape;15803;p49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4" name="Google Shape;15804;p49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5" name="Google Shape;15805;p49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6" name="Google Shape;15806;p49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7" name="Google Shape;15807;p49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8" name="Google Shape;15808;p49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09" name="Google Shape;15809;p49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0" name="Google Shape;15810;p49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1" name="Google Shape;15811;p49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2" name="Google Shape;15812;p49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3" name="Google Shape;15813;p49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4" name="Google Shape;15814;p49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5" name="Google Shape;15815;p49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6" name="Google Shape;15816;p49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7" name="Google Shape;15817;p49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8" name="Google Shape;15818;p49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19" name="Google Shape;15819;p49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0" name="Google Shape;15820;p49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1" name="Google Shape;15821;p49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2" name="Google Shape;15822;p49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3" name="Google Shape;15823;p49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4" name="Google Shape;15824;p49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5" name="Google Shape;15825;p49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6" name="Google Shape;15826;p49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7" name="Google Shape;15827;p49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8" name="Google Shape;15828;p49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29" name="Google Shape;15829;p49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0" name="Google Shape;15830;p49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1" name="Google Shape;15831;p49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2" name="Google Shape;15832;p49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3" name="Google Shape;15833;p49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4" name="Google Shape;15834;p49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5" name="Google Shape;15835;p49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6" name="Google Shape;15836;p49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7" name="Google Shape;15837;p49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8" name="Google Shape;15838;p49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39" name="Google Shape;15839;p49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0" name="Google Shape;15840;p49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1" name="Google Shape;15841;p49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2" name="Google Shape;15842;p49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3" name="Google Shape;15843;p49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4" name="Google Shape;15844;p49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5" name="Google Shape;15845;p49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6" name="Google Shape;15846;p49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7" name="Google Shape;15847;p49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8" name="Google Shape;15848;p49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49" name="Google Shape;15849;p49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0" name="Google Shape;15850;p49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1" name="Google Shape;15851;p49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2" name="Google Shape;15852;p49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3" name="Google Shape;15853;p49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4" name="Google Shape;15854;p49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5" name="Google Shape;15855;p49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6" name="Google Shape;15856;p49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7" name="Google Shape;15857;p49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8" name="Google Shape;15858;p49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59" name="Google Shape;15859;p49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0" name="Google Shape;15860;p49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1" name="Google Shape;15861;p49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2" name="Google Shape;15862;p49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3" name="Google Shape;15863;p49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4" name="Google Shape;15864;p49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5" name="Google Shape;15865;p49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6" name="Google Shape;15866;p49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7" name="Google Shape;15867;p49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8" name="Google Shape;15868;p49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69" name="Google Shape;15869;p49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0" name="Google Shape;15870;p49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1" name="Google Shape;15871;p49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2" name="Google Shape;15872;p49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3" name="Google Shape;15873;p49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4" name="Google Shape;15874;p49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5" name="Google Shape;15875;p49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6" name="Google Shape;15876;p49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7" name="Google Shape;15877;p49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8" name="Google Shape;15878;p49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79" name="Google Shape;15879;p49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0" name="Google Shape;15880;p49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1" name="Google Shape;15881;p49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2" name="Google Shape;15882;p49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3" name="Google Shape;15883;p49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4" name="Google Shape;15884;p49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5" name="Google Shape;15885;p49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6" name="Google Shape;15886;p49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7" name="Google Shape;15887;p49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8" name="Google Shape;15888;p49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89" name="Google Shape;15889;p49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0" name="Google Shape;15890;p49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1" name="Google Shape;15891;p49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2" name="Google Shape;15892;p49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3" name="Google Shape;15893;p49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4" name="Google Shape;15894;p49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5" name="Google Shape;15895;p49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6" name="Google Shape;15896;p49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7" name="Google Shape;15897;p49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8" name="Google Shape;15898;p49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99" name="Google Shape;15899;p49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0" name="Google Shape;15900;p49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1" name="Google Shape;15901;p49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2" name="Google Shape;15902;p49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3" name="Google Shape;15903;p49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4" name="Google Shape;15904;p49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5" name="Google Shape;15905;p49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6" name="Google Shape;15906;p49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7" name="Google Shape;15907;p49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8" name="Google Shape;15908;p49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09" name="Google Shape;15909;p49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0" name="Google Shape;15910;p49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1" name="Google Shape;15911;p49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2" name="Google Shape;15912;p49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3" name="Google Shape;15913;p49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4" name="Google Shape;15914;p49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5" name="Google Shape;15915;p49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6" name="Google Shape;15916;p49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7" name="Google Shape;15917;p49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8" name="Google Shape;15918;p49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19" name="Google Shape;15919;p49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0" name="Google Shape;15920;p49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1" name="Google Shape;15921;p49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2" name="Google Shape;15922;p49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3" name="Google Shape;15923;p49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4" name="Google Shape;15924;p49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5" name="Google Shape;15925;p49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6" name="Google Shape;15926;p49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7" name="Google Shape;15927;p49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8" name="Google Shape;15928;p49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29" name="Google Shape;15929;p49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0" name="Google Shape;15930;p49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1" name="Google Shape;15931;p49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2" name="Google Shape;15932;p49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3" name="Google Shape;15933;p49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4" name="Google Shape;15934;p49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5" name="Google Shape;15935;p49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6" name="Google Shape;15936;p49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7" name="Google Shape;15937;p49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8" name="Google Shape;15938;p49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39" name="Google Shape;15939;p49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0" name="Google Shape;15940;p49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1" name="Google Shape;15941;p49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2" name="Google Shape;15942;p49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3" name="Google Shape;15943;p49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4" name="Google Shape;15944;p49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5" name="Google Shape;15945;p49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6" name="Google Shape;15946;p49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7" name="Google Shape;15947;p49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8" name="Google Shape;15948;p49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49" name="Google Shape;15949;p49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0" name="Google Shape;15950;p49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1" name="Google Shape;15951;p49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2" name="Google Shape;15952;p49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3" name="Google Shape;15953;p49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4" name="Google Shape;15954;p49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5" name="Google Shape;15955;p49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6" name="Google Shape;15956;p49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7" name="Google Shape;15957;p49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8" name="Google Shape;15958;p49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59" name="Google Shape;15959;p49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0" name="Google Shape;15960;p49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1" name="Google Shape;15961;p49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2" name="Google Shape;15962;p49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3" name="Google Shape;15963;p49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4" name="Google Shape;15964;p49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5" name="Google Shape;15965;p49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6" name="Google Shape;15966;p49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7" name="Google Shape;15967;p49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8" name="Google Shape;15968;p49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69" name="Google Shape;15969;p49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0" name="Google Shape;15970;p49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1" name="Google Shape;15971;p49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2" name="Google Shape;15972;p49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3" name="Google Shape;15973;p49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4" name="Google Shape;15974;p49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5" name="Google Shape;15975;p49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6" name="Google Shape;15976;p49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7" name="Google Shape;15977;p49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8" name="Google Shape;15978;p49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79" name="Google Shape;15979;p49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0" name="Google Shape;15980;p49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1" name="Google Shape;15981;p49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82" name="Google Shape;15982;p49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983" name="Google Shape;15983;p49"/>
          <p:cNvSpPr txBox="1">
            <a:spLocks noGrp="1"/>
          </p:cNvSpPr>
          <p:nvPr>
            <p:ph type="body" idx="1"/>
          </p:nvPr>
        </p:nvSpPr>
        <p:spPr>
          <a:xfrm>
            <a:off x="9771525" y="7517375"/>
            <a:ext cx="3852000" cy="28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Because they’re simple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You can organize your ideas clearly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/>
              <a:t>● And because you’ll never forget it!</a:t>
            </a:r>
            <a:endParaRPr/>
          </a:p>
          <a:p>
            <a:pPr marL="0" indent="0">
              <a:buClr>
                <a:schemeClr val="dk1"/>
              </a:buClr>
              <a:buSzPts val="1100"/>
              <a:buNone/>
            </a:pPr>
            <a:endParaRPr/>
          </a:p>
          <a:p>
            <a:pPr marL="0" indent="0"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0117929-AA5F-49CE-8324-D4BF4EE801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35500" y="2419350"/>
            <a:ext cx="1743600" cy="17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 descr="Uma imagem contendo remoto, vídeo, mesa, faca&#10;&#10;Descrição gerada automaticamente">
            <a:extLst>
              <a:ext uri="{FF2B5EF4-FFF2-40B4-BE49-F238E27FC236}">
                <a16:creationId xmlns:a16="http://schemas.microsoft.com/office/drawing/2014/main" id="{7DDA0426-5922-4D0F-8899-5556D7A3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14" y="1253496"/>
            <a:ext cx="4510246" cy="35429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51460CD-357A-48CC-A2CE-79E28D79EA35}"/>
              </a:ext>
            </a:extLst>
          </p:cNvPr>
          <p:cNvSpPr txBox="1"/>
          <p:nvPr/>
        </p:nvSpPr>
        <p:spPr>
          <a:xfrm>
            <a:off x="1851753" y="81916"/>
            <a:ext cx="63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chemeClr val="accent2"/>
                </a:solidFill>
                <a:latin typeface="Open Sans"/>
              </a:rPr>
              <a:t>Como o MushSensor funciona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98BF38-C215-4FE5-A778-A9F57865A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2" y="709135"/>
            <a:ext cx="1353148" cy="133934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B67D483B-C874-46C2-ABBA-8338705BCF51}"/>
              </a:ext>
            </a:extLst>
          </p:cNvPr>
          <p:cNvSpPr/>
          <p:nvPr/>
        </p:nvSpPr>
        <p:spPr>
          <a:xfrm>
            <a:off x="3702237" y="728174"/>
            <a:ext cx="1387507" cy="1358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539C1A5-5C4C-48E4-98C3-AC63FC188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829">
            <a:off x="4478579" y="1249452"/>
            <a:ext cx="697917" cy="5417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FDAABBD-0F7D-43E4-86AF-B3BEFCC08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495" y="888350"/>
            <a:ext cx="935559" cy="92455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A82935FF-9F6E-4288-B3E7-F5A24F9120C2}"/>
              </a:ext>
            </a:extLst>
          </p:cNvPr>
          <p:cNvSpPr/>
          <p:nvPr/>
        </p:nvSpPr>
        <p:spPr>
          <a:xfrm>
            <a:off x="2567329" y="109138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6E06395-9610-4525-B89D-74F87DAEACDF}"/>
              </a:ext>
            </a:extLst>
          </p:cNvPr>
          <p:cNvSpPr/>
          <p:nvPr/>
        </p:nvSpPr>
        <p:spPr>
          <a:xfrm>
            <a:off x="7029133" y="747852"/>
            <a:ext cx="1370347" cy="1353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636C8AE5-ED74-4E5A-A655-2907762B3E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33" y="858709"/>
            <a:ext cx="1253657" cy="942225"/>
          </a:xfrm>
          <a:prstGeom prst="rect">
            <a:avLst/>
          </a:prstGeom>
          <a:noFill/>
        </p:spPr>
      </p:pic>
      <p:sp>
        <p:nvSpPr>
          <p:cNvPr id="14" name="Seta: Dobrada 13">
            <a:extLst>
              <a:ext uri="{FF2B5EF4-FFF2-40B4-BE49-F238E27FC236}">
                <a16:creationId xmlns:a16="http://schemas.microsoft.com/office/drawing/2014/main" id="{CFA31AF6-B865-4D83-9892-CE865817E1CA}"/>
              </a:ext>
            </a:extLst>
          </p:cNvPr>
          <p:cNvSpPr/>
          <p:nvPr/>
        </p:nvSpPr>
        <p:spPr>
          <a:xfrm rot="10800000">
            <a:off x="7088078" y="2899838"/>
            <a:ext cx="829150" cy="838199"/>
          </a:xfrm>
          <a:prstGeom prst="bentArrow">
            <a:avLst>
              <a:gd name="adj1" fmla="val 25000"/>
              <a:gd name="adj2" fmla="val 24533"/>
              <a:gd name="adj3" fmla="val 25000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4D2CFB-7287-46EC-A432-E89A7486D4CE}"/>
              </a:ext>
            </a:extLst>
          </p:cNvPr>
          <p:cNvSpPr txBox="1"/>
          <p:nvPr/>
        </p:nvSpPr>
        <p:spPr>
          <a:xfrm>
            <a:off x="-48004" y="2101636"/>
            <a:ext cx="2930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cadastra-se no site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A796D1C-98AD-479B-BA83-C97D66EFA96D}"/>
              </a:ext>
            </a:extLst>
          </p:cNvPr>
          <p:cNvSpPr txBox="1"/>
          <p:nvPr/>
        </p:nvSpPr>
        <p:spPr>
          <a:xfrm>
            <a:off x="2855551" y="2113617"/>
            <a:ext cx="3174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sensor é instalado na estufa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247B98F-0068-4482-BAAA-E815C578177F}"/>
              </a:ext>
            </a:extLst>
          </p:cNvPr>
          <p:cNvSpPr txBox="1"/>
          <p:nvPr/>
        </p:nvSpPr>
        <p:spPr>
          <a:xfrm>
            <a:off x="6112163" y="2125188"/>
            <a:ext cx="31746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Os dados capturados pelo sensor são armazenados em servidores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20F296C-0494-46E2-9993-83881A0930B2}"/>
              </a:ext>
            </a:extLst>
          </p:cNvPr>
          <p:cNvSpPr/>
          <p:nvPr/>
        </p:nvSpPr>
        <p:spPr>
          <a:xfrm>
            <a:off x="5323655" y="2701158"/>
            <a:ext cx="1370348" cy="13293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FD7E2F0A-82B7-418D-AC96-34189565D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860" y="2740238"/>
            <a:ext cx="1206606" cy="1251147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E55F3F9-10EB-4771-87B2-FE8AF31AAF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53" y="3044201"/>
            <a:ext cx="617084" cy="40508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FD30D2E-269B-4B8A-BE71-1A28A7B610DF}"/>
              </a:ext>
            </a:extLst>
          </p:cNvPr>
          <p:cNvSpPr txBox="1"/>
          <p:nvPr/>
        </p:nvSpPr>
        <p:spPr>
          <a:xfrm>
            <a:off x="4041965" y="4133830"/>
            <a:ext cx="3672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Esses dados são exibidos em tempo real e em média por hora na página web</a:t>
            </a: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7D3EE492-B1F0-4E0C-89E8-774E523C494A}"/>
              </a:ext>
            </a:extLst>
          </p:cNvPr>
          <p:cNvSpPr/>
          <p:nvPr/>
        </p:nvSpPr>
        <p:spPr>
          <a:xfrm>
            <a:off x="1561754" y="2726330"/>
            <a:ext cx="1320045" cy="133850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723CC14F-5035-4B40-983A-E6E4C343B5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349" y="2673557"/>
            <a:ext cx="1196979" cy="1196979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35707-2BE4-40BA-93F1-EA8E248C8929}"/>
              </a:ext>
            </a:extLst>
          </p:cNvPr>
          <p:cNvSpPr txBox="1"/>
          <p:nvPr/>
        </p:nvSpPr>
        <p:spPr>
          <a:xfrm>
            <a:off x="502999" y="4145811"/>
            <a:ext cx="39204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v"/>
            </a:pPr>
            <a:r>
              <a:rPr lang="pt-BR" dirty="0">
                <a:latin typeface="Open Sans"/>
              </a:rPr>
              <a:t>O usuário tem dados precisos sobre a umidade e temperatura da estufa</a:t>
            </a:r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2C099EEF-1F8A-43E5-85E6-BF627003F5D0}"/>
              </a:ext>
            </a:extLst>
          </p:cNvPr>
          <p:cNvSpPr/>
          <p:nvPr/>
        </p:nvSpPr>
        <p:spPr>
          <a:xfrm>
            <a:off x="5656007" y="1114951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  <p:sp>
        <p:nvSpPr>
          <p:cNvPr id="27" name="Seta: para a Direita 26">
            <a:extLst>
              <a:ext uri="{FF2B5EF4-FFF2-40B4-BE49-F238E27FC236}">
                <a16:creationId xmlns:a16="http://schemas.microsoft.com/office/drawing/2014/main" id="{6EF29E2F-4860-40BA-92D9-BC460918B25E}"/>
              </a:ext>
            </a:extLst>
          </p:cNvPr>
          <p:cNvSpPr/>
          <p:nvPr/>
        </p:nvSpPr>
        <p:spPr>
          <a:xfrm rot="10800000">
            <a:off x="3702237" y="3158649"/>
            <a:ext cx="679457" cy="53842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1" dirty="0"/>
          </a:p>
        </p:txBody>
      </p:sp>
    </p:spTree>
    <p:extLst>
      <p:ext uri="{BB962C8B-B14F-4D97-AF65-F5344CB8AC3E}">
        <p14:creationId xmlns:p14="http://schemas.microsoft.com/office/powerpoint/2010/main" val="576037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mo usar o Trello: guia para gerir projetos com a ferramenta">
            <a:extLst>
              <a:ext uri="{FF2B5EF4-FFF2-40B4-BE49-F238E27FC236}">
                <a16:creationId xmlns:a16="http://schemas.microsoft.com/office/drawing/2014/main" id="{B2DE0318-25E2-40AD-A43A-B750BDB06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42" t="30437" r="3927" b="29581"/>
          <a:stretch/>
        </p:blipFill>
        <p:spPr bwMode="auto">
          <a:xfrm>
            <a:off x="268076" y="1446628"/>
            <a:ext cx="4298606" cy="225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645567" y="-186822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5009710" y="1985195"/>
            <a:ext cx="4925797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/>
              <a:t>Backlog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414729" y="2656919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Ferramenta de gestão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44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8" name="Google Shape;15178;p42"/>
          <p:cNvSpPr txBox="1">
            <a:spLocks noGrp="1"/>
          </p:cNvSpPr>
          <p:nvPr>
            <p:ph type="title"/>
          </p:nvPr>
        </p:nvSpPr>
        <p:spPr>
          <a:xfrm>
            <a:off x="901700" y="1"/>
            <a:ext cx="7905840" cy="82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3200" b="1" dirty="0"/>
              <a:t>Site institucional</a:t>
            </a:r>
            <a:endParaRPr sz="3200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AF25431-BDA0-43A1-B2ED-6B0FBBC98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" t="8444" r="43452" b="4466"/>
          <a:stretch/>
        </p:blipFill>
        <p:spPr>
          <a:xfrm>
            <a:off x="957261" y="754079"/>
            <a:ext cx="7658102" cy="40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6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cone de dinheiro - Baixar PNG/SVG Transparente">
            <a:extLst>
              <a:ext uri="{FF2B5EF4-FFF2-40B4-BE49-F238E27FC236}">
                <a16:creationId xmlns:a16="http://schemas.microsoft.com/office/drawing/2014/main" id="{E1919C41-C334-4D7B-9DB7-6A590D27F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00" y="964915"/>
            <a:ext cx="3908136" cy="390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08" name="Google Shape;15208;p47"/>
          <p:cNvSpPr/>
          <p:nvPr/>
        </p:nvSpPr>
        <p:spPr>
          <a:xfrm>
            <a:off x="-821678" y="-217140"/>
            <a:ext cx="11767661" cy="5517140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09" name="Google Shape;15209;p47"/>
          <p:cNvSpPr/>
          <p:nvPr/>
        </p:nvSpPr>
        <p:spPr>
          <a:xfrm>
            <a:off x="5238265" y="843135"/>
            <a:ext cx="1171275" cy="958326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210" name="Google Shape;15210;p47"/>
          <p:cNvSpPr txBox="1">
            <a:spLocks noGrp="1"/>
          </p:cNvSpPr>
          <p:nvPr>
            <p:ph type="title"/>
          </p:nvPr>
        </p:nvSpPr>
        <p:spPr>
          <a:xfrm>
            <a:off x="4634588" y="2839957"/>
            <a:ext cx="6039919" cy="9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7200" b="1" dirty="0"/>
              <a:t>Simulador financeiro</a:t>
            </a:r>
            <a:endParaRPr sz="7200" b="1" dirty="0"/>
          </a:p>
        </p:txBody>
      </p:sp>
      <p:sp>
        <p:nvSpPr>
          <p:cNvPr id="15211" name="Google Shape;15211;p47"/>
          <p:cNvSpPr txBox="1">
            <a:spLocks noGrp="1"/>
          </p:cNvSpPr>
          <p:nvPr>
            <p:ph type="subTitle" idx="1"/>
          </p:nvPr>
        </p:nvSpPr>
        <p:spPr>
          <a:xfrm>
            <a:off x="4544682" y="3506707"/>
            <a:ext cx="4176915" cy="9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pt-BR" dirty="0"/>
              <a:t>Simulação de investimento e retorno</a:t>
            </a:r>
            <a:endParaRPr dirty="0"/>
          </a:p>
        </p:txBody>
      </p:sp>
      <p:sp>
        <p:nvSpPr>
          <p:cNvPr id="15212" name="Google Shape;15212;p47"/>
          <p:cNvSpPr/>
          <p:nvPr/>
        </p:nvSpPr>
        <p:spPr>
          <a:xfrm rot="10800000" flipH="1">
            <a:off x="215901" y="3203972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5213" name="Google Shape;15213;p47"/>
          <p:cNvGrpSpPr/>
          <p:nvPr/>
        </p:nvGrpSpPr>
        <p:grpSpPr>
          <a:xfrm rot="-5400000" flipH="1">
            <a:off x="8119111" y="540477"/>
            <a:ext cx="1830221" cy="691747"/>
            <a:chOff x="3838450" y="2686475"/>
            <a:chExt cx="434175" cy="164100"/>
          </a:xfrm>
        </p:grpSpPr>
        <p:sp>
          <p:nvSpPr>
            <p:cNvPr id="15214" name="Google Shape;15214;p47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5" name="Google Shape;15215;p47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6" name="Google Shape;15216;p47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7" name="Google Shape;15217;p47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8" name="Google Shape;15218;p47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19" name="Google Shape;15219;p47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0" name="Google Shape;15220;p47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1" name="Google Shape;15221;p47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2" name="Google Shape;15222;p47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3" name="Google Shape;15223;p47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4" name="Google Shape;15224;p47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5" name="Google Shape;15225;p47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6" name="Google Shape;15226;p47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7" name="Google Shape;15227;p47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8" name="Google Shape;15228;p47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29" name="Google Shape;15229;p47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0" name="Google Shape;15230;p47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1" name="Google Shape;15231;p47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2" name="Google Shape;15232;p47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3" name="Google Shape;15233;p47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4" name="Google Shape;15234;p47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5" name="Google Shape;15235;p47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6" name="Google Shape;15236;p47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7" name="Google Shape;15237;p47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8" name="Google Shape;15238;p47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39" name="Google Shape;15239;p47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0" name="Google Shape;15240;p47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1" name="Google Shape;15241;p47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2" name="Google Shape;15242;p47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3" name="Google Shape;15243;p47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4" name="Google Shape;15244;p47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5" name="Google Shape;15245;p47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6" name="Google Shape;15246;p47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7" name="Google Shape;15247;p47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8" name="Google Shape;15248;p47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49" name="Google Shape;15249;p47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0" name="Google Shape;15250;p47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1" name="Google Shape;15251;p47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2" name="Google Shape;15252;p47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3" name="Google Shape;15253;p47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4" name="Google Shape;15254;p47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5" name="Google Shape;15255;p47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6" name="Google Shape;15256;p47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7" name="Google Shape;15257;p47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8" name="Google Shape;15258;p47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59" name="Google Shape;15259;p47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0" name="Google Shape;15260;p47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1" name="Google Shape;15261;p47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2" name="Google Shape;15262;p47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3" name="Google Shape;15263;p47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4" name="Google Shape;15264;p47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5" name="Google Shape;15265;p47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6" name="Google Shape;15266;p47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7" name="Google Shape;15267;p47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8" name="Google Shape;15268;p47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69" name="Google Shape;15269;p47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0" name="Google Shape;15270;p47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1" name="Google Shape;15271;p47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2" name="Google Shape;15272;p47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3" name="Google Shape;15273;p47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4" name="Google Shape;15274;p47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5" name="Google Shape;15275;p47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6" name="Google Shape;15276;p47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7" name="Google Shape;15277;p47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8" name="Google Shape;15278;p47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79" name="Google Shape;15279;p47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0" name="Google Shape;15280;p47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1" name="Google Shape;15281;p47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2" name="Google Shape;15282;p47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3" name="Google Shape;15283;p47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4" name="Google Shape;15284;p47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5" name="Google Shape;15285;p47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6" name="Google Shape;15286;p47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7" name="Google Shape;15287;p47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8" name="Google Shape;15288;p47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89" name="Google Shape;15289;p47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0" name="Google Shape;15290;p47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1" name="Google Shape;15291;p47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2" name="Google Shape;15292;p47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3" name="Google Shape;15293;p47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4" name="Google Shape;15294;p47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5" name="Google Shape;15295;p47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6" name="Google Shape;15296;p47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7" name="Google Shape;15297;p47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8" name="Google Shape;15298;p47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99" name="Google Shape;15299;p47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0" name="Google Shape;15300;p47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1" name="Google Shape;15301;p47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2" name="Google Shape;15302;p47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3" name="Google Shape;15303;p47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4" name="Google Shape;15304;p47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5" name="Google Shape;15305;p47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6" name="Google Shape;15306;p47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7" name="Google Shape;15307;p47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8" name="Google Shape;15308;p47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09" name="Google Shape;15309;p47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0" name="Google Shape;15310;p47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1" name="Google Shape;15311;p47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2" name="Google Shape;15312;p47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3" name="Google Shape;15313;p47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4" name="Google Shape;15314;p47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5" name="Google Shape;15315;p47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6" name="Google Shape;15316;p47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7" name="Google Shape;15317;p47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8" name="Google Shape;15318;p47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19" name="Google Shape;15319;p47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0" name="Google Shape;15320;p47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1" name="Google Shape;15321;p47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2" name="Google Shape;15322;p47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3" name="Google Shape;15323;p47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4" name="Google Shape;15324;p47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5" name="Google Shape;15325;p47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6" name="Google Shape;15326;p47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7" name="Google Shape;15327;p47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8" name="Google Shape;15328;p47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29" name="Google Shape;15329;p47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0" name="Google Shape;15330;p47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1" name="Google Shape;15331;p47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2" name="Google Shape;15332;p47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3" name="Google Shape;15333;p47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4" name="Google Shape;15334;p47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5" name="Google Shape;15335;p47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6" name="Google Shape;15336;p47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7" name="Google Shape;15337;p47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8" name="Google Shape;15338;p47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39" name="Google Shape;15339;p47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0" name="Google Shape;15340;p47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1" name="Google Shape;15341;p47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2" name="Google Shape;15342;p47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3" name="Google Shape;15343;p47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4" name="Google Shape;15344;p47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5" name="Google Shape;15345;p47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6" name="Google Shape;15346;p47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7" name="Google Shape;15347;p47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8" name="Google Shape;15348;p47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49" name="Google Shape;15349;p47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0" name="Google Shape;15350;p47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1" name="Google Shape;15351;p47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2" name="Google Shape;15352;p47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3" name="Google Shape;15353;p47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4" name="Google Shape;15354;p47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5" name="Google Shape;15355;p47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6" name="Google Shape;15356;p47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7" name="Google Shape;15357;p47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8" name="Google Shape;15358;p47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59" name="Google Shape;15359;p47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0" name="Google Shape;15360;p47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1" name="Google Shape;15361;p47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2" name="Google Shape;15362;p47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3" name="Google Shape;15363;p47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4" name="Google Shape;15364;p47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5" name="Google Shape;15365;p47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6" name="Google Shape;15366;p47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7" name="Google Shape;15367;p47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8" name="Google Shape;15368;p47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69" name="Google Shape;15369;p47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0" name="Google Shape;15370;p47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1" name="Google Shape;15371;p47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2" name="Google Shape;15372;p47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3" name="Google Shape;15373;p47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4" name="Google Shape;15374;p47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5" name="Google Shape;15375;p47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6" name="Google Shape;15376;p47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7" name="Google Shape;15377;p47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8" name="Google Shape;15378;p47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79" name="Google Shape;15379;p47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0" name="Google Shape;15380;p47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1" name="Google Shape;15381;p47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2" name="Google Shape;15382;p47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3" name="Google Shape;15383;p47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4" name="Google Shape;15384;p47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5" name="Google Shape;15385;p47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6" name="Google Shape;15386;p47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7" name="Google Shape;15387;p47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8" name="Google Shape;15388;p47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89" name="Google Shape;15389;p47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0" name="Google Shape;15390;p47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1" name="Google Shape;15391;p47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2" name="Google Shape;15392;p47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3" name="Google Shape;15393;p47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4" name="Google Shape;15394;p47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5" name="Google Shape;15395;p47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6" name="Google Shape;15396;p47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7" name="Google Shape;15397;p47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8" name="Google Shape;15398;p47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99" name="Google Shape;15399;p47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0" name="Google Shape;15400;p47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1" name="Google Shape;15401;p47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2" name="Google Shape;15402;p47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3" name="Google Shape;15403;p47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4" name="Google Shape;15404;p47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5" name="Google Shape;15405;p47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6" name="Google Shape;15406;p47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7" name="Google Shape;15407;p47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8" name="Google Shape;15408;p47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09" name="Google Shape;15409;p47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0" name="Google Shape;15410;p47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1" name="Google Shape;15411;p47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2" name="Google Shape;15412;p47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3" name="Google Shape;15413;p47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4" name="Google Shape;15414;p47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5" name="Google Shape;15415;p47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6" name="Google Shape;15416;p47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7" name="Google Shape;15417;p47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8" name="Google Shape;15418;p47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19" name="Google Shape;15419;p47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0" name="Google Shape;15420;p47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1" name="Google Shape;15421;p47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2" name="Google Shape;15422;p47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3" name="Google Shape;15423;p47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4" name="Google Shape;15424;p47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5" name="Google Shape;15425;p47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6" name="Google Shape;15426;p47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7" name="Google Shape;15427;p47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8" name="Google Shape;15428;p47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29" name="Google Shape;15429;p47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0" name="Google Shape;15430;p47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1" name="Google Shape;15431;p47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2" name="Google Shape;15432;p47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3" name="Google Shape;15433;p47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4" name="Google Shape;15434;p47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5" name="Google Shape;15435;p47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6" name="Google Shape;15436;p47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7" name="Google Shape;15437;p47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8" name="Google Shape;15438;p47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39" name="Google Shape;15439;p47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0" name="Google Shape;15440;p47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1" name="Google Shape;15441;p47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2" name="Google Shape;15442;p47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3" name="Google Shape;15443;p47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4" name="Google Shape;15444;p47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5" name="Google Shape;15445;p47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6" name="Google Shape;15446;p47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7" name="Google Shape;15447;p47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8" name="Google Shape;15448;p47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49" name="Google Shape;15449;p47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0" name="Google Shape;15450;p47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1" name="Google Shape;15451;p47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2" name="Google Shape;15452;p47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3" name="Google Shape;15453;p47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4" name="Google Shape;15454;p47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5" name="Google Shape;15455;p47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6" name="Google Shape;15456;p47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7" name="Google Shape;15457;p47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8" name="Google Shape;15458;p47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59" name="Google Shape;15459;p47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0" name="Google Shape;15460;p47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1" name="Google Shape;15461;p47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2" name="Google Shape;15462;p47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3" name="Google Shape;15463;p47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4" name="Google Shape;15464;p47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5" name="Google Shape;15465;p47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6" name="Google Shape;15466;p47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7" name="Google Shape;15467;p47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8" name="Google Shape;15468;p47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69" name="Google Shape;15469;p47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0" name="Google Shape;15470;p47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71" name="Google Shape;15471;p47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472" name="Google Shape;15472;p47"/>
          <p:cNvSpPr/>
          <p:nvPr/>
        </p:nvSpPr>
        <p:spPr>
          <a:xfrm rot="5400000" flipH="1">
            <a:off x="8219939" y="4590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3" name="Google Shape;15473;p47"/>
          <p:cNvSpPr/>
          <p:nvPr/>
        </p:nvSpPr>
        <p:spPr>
          <a:xfrm rot="5400000" flipH="1">
            <a:off x="725690" y="3471043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5" name="Google Shape;15475;p47"/>
          <p:cNvSpPr/>
          <p:nvPr/>
        </p:nvSpPr>
        <p:spPr>
          <a:xfrm rot="5400000" flipH="1">
            <a:off x="7779073" y="3894614"/>
            <a:ext cx="2561723" cy="2810772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476" name="Google Shape;15476;p47"/>
          <p:cNvSpPr/>
          <p:nvPr/>
        </p:nvSpPr>
        <p:spPr>
          <a:xfrm rot="5400000" flipH="1">
            <a:off x="1685089" y="883992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672158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199</Words>
  <Application>Microsoft Office PowerPoint</Application>
  <PresentationFormat>Personalizar</PresentationFormat>
  <Paragraphs>46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Bahnschrift SemiBold</vt:lpstr>
      <vt:lpstr>Berkshire Swash</vt:lpstr>
      <vt:lpstr>Open Sans</vt:lpstr>
      <vt:lpstr>Wingdings</vt:lpstr>
      <vt:lpstr>Coffee Vibes by Slidesgo</vt:lpstr>
      <vt:lpstr>Mush Sensors</vt:lpstr>
      <vt:lpstr>Champignon!</vt:lpstr>
      <vt:lpstr>Contexto do tema</vt:lpstr>
      <vt:lpstr>Problemática</vt:lpstr>
      <vt:lpstr>Solução proposta!</vt:lpstr>
      <vt:lpstr>Apresentação do PowerPoint</vt:lpstr>
      <vt:lpstr>Backlog</vt:lpstr>
      <vt:lpstr>Site institucional</vt:lpstr>
      <vt:lpstr>Simulador financeiro</vt:lpstr>
      <vt:lpstr>Banco de dados</vt:lpstr>
      <vt:lpstr>Apresentação do PowerPoint</vt:lpstr>
      <vt:lpstr>Apresentação do PowerPoint</vt:lpstr>
      <vt:lpstr>GitHub</vt:lpstr>
      <vt:lpstr>API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 Sensors</dc:title>
  <dc:creator>Cruz</dc:creator>
  <cp:lastModifiedBy>FELIPE SILVA DA CRUZ DE SOUZA</cp:lastModifiedBy>
  <cp:revision>25</cp:revision>
  <dcterms:modified xsi:type="dcterms:W3CDTF">2021-03-11T16:20:19Z</dcterms:modified>
</cp:coreProperties>
</file>